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</p:sldIdLst>
  <p:sldSz cx="12192000" cy="6858000"/>
  <p:notesSz cx="6858000" cy="9144000"/>
  <p:embeddedFontLst>
    <p:embeddedFont>
      <p:font typeface="Nunito" pitchFamily="2" charset="0"/>
      <p:regular r:id="rId7"/>
      <p:bold r:id="rId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2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1B988C-E3AD-739D-A238-EE53E2FB65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797E7C4-D2B9-A9C5-84C8-8BA75B8FFF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E695869-3FB3-FB7C-282B-BA239F106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DE19B3-8A10-83B9-E838-3BE041EC9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84308DC-983E-D29F-9244-067123EA2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323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158FFE-9F4A-F25A-86A2-7B816970D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B34FC23-9D4F-A21A-B560-5A9E5D96E9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8D144A-44DD-9E74-F505-D401D68CD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032BB6-CB95-D28B-74F6-7F67257A5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CFC20E-6A67-DB06-4A62-CEEA32AA2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4742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1EF3BD-6D21-DC4A-BA62-F5755BD158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CE04813-F928-9292-9916-96BE9753A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874F1B-3B33-AED2-EEDE-4781010A1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034FCF-F5EB-223A-BC86-A00D4915B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CE91AD-5A79-31DF-8B1B-3E1C10078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9906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65854-A350-5327-C1C5-7BAA53E08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02123E-8DAA-0C47-0E7B-A5D77699B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9C17574-52AD-EFD6-7870-CC0E6FEC9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7895AB-DD6B-F902-9D4F-9D52B3E98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C474C8-31EB-AD98-5DA8-874807D7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6990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61276E-B553-32AE-9031-EB1C901AA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9A65D0A-7BF2-0B23-25FB-8E615C102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6C4A64-33F4-20EC-E5FB-B2EA57410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1CBD87-87AF-FF44-10CA-BC215C8A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B6783B6-D52A-A132-609E-6A9B67D86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384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5A0592-6975-E113-C562-770E4E602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0CC933-E12C-B348-EEA2-C63FD64437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4145E9F-3B47-0610-F2D4-8869A1D9FF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6AEB559-41C3-EFAB-4234-D6D1A83E3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BCA1262-A532-A09A-A207-DA6DE1D6D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6C5DFA9-8ED7-9636-E706-B620E5BDC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120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A338D4-6CCF-5E0B-7D31-DFDE11E62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71D2AB1-1D6D-EF9C-039F-0795F0ADB7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924A73C-FDA8-E5ED-251A-7D9058CEC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ED10D03-0B9C-5A33-90A0-4E1C253FE5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3B6C5D1-CF74-8F3C-9819-6A4CEE0B98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2139EF7-50FB-0B51-DE53-12FD37D3B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C66081F-C155-8399-733F-212A28DA2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90F7F9C-0687-75B2-3796-0DCD3C406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9375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CD2D2A-8DE0-3348-AE65-26F7B1813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BAE448-8766-9A7A-8793-A5C96FA87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7971DE-5A52-9056-EAE0-D0E67DDF7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A57F716-0DE2-9D18-BF98-0128D5168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0520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5A68B70-1F89-6E91-1066-6F0C2FBA9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E72EE8C-E08F-A5AC-D5BA-7046CF056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F0C3326-C170-5CBB-38A8-070C235EA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1053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A86855-486C-D2EA-3282-299FDBCC0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33C487-FCFB-6823-5124-9F7C16544B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585E386-7654-A500-6BFD-342F56FB3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C776176-A448-0870-333F-D99FDCE12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5A77E79-BD4A-BC08-A07C-BA751683D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285E31F-830E-54FF-B8C7-45071E414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6401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159027-B888-747F-0C37-DAE1FB5CC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701DBFD-E05A-C10C-B0E9-F3775FECAB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373EA4E-5C51-2169-9106-EEF0057C6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CCB2D9D-03D5-FCBF-3929-F4319AC58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6CCC7E0-D431-0814-DF9D-F282BE713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B23847B-C8CC-0170-E5F3-353E8FDA1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1735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A005802-80EE-D639-AC3C-2C25D1FF9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EBC330-3D60-125B-8EF2-3AF82B71A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EACC5BE-23D9-A9B1-D109-7605B488B4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9E31F6-3E28-4460-9138-79CEB19E06CC}" type="datetimeFigureOut">
              <a:rPr lang="pt-BR" smtClean="0"/>
              <a:t>17/03/2025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A4DB4F0-4BDC-50F0-FACA-2ABEF2DED0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171A3A-1AE7-0A8A-2199-38D968DCB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5A13E6-AFF4-4561-90C6-E5EFE2FB10C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804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087FED-1165-35BC-CCEE-3DFD0729C3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2B7014-A757-D3DA-41A7-159186EA1C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AA96C1A3-C6D6-E240-88B4-B08F4F4BC4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m 5" descr="Logotipo&#10;&#10;O conteúdo gerado por IA pode estar incorreto.">
            <a:extLst>
              <a:ext uri="{FF2B5EF4-FFF2-40B4-BE49-F238E27FC236}">
                <a16:creationId xmlns:a16="http://schemas.microsoft.com/office/drawing/2014/main" id="{72EB9842-9352-4B49-8B46-756E0FD59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737" y="840992"/>
            <a:ext cx="6486525" cy="151841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80012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85D6CD-71ED-C96E-81AD-E9BEF7739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Aplicativo">
            <a:extLst>
              <a:ext uri="{FF2B5EF4-FFF2-40B4-BE49-F238E27FC236}">
                <a16:creationId xmlns:a16="http://schemas.microsoft.com/office/drawing/2014/main" id="{4C25CB4E-CE23-2D25-60F3-021DD3C2DF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473" y="264907"/>
            <a:ext cx="11721054" cy="6593093"/>
          </a:xfrm>
        </p:spPr>
      </p:pic>
    </p:spTree>
    <p:extLst>
      <p:ext uri="{BB962C8B-B14F-4D97-AF65-F5344CB8AC3E}">
        <p14:creationId xmlns:p14="http://schemas.microsoft.com/office/powerpoint/2010/main" val="102488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1374B3AF-C729-C7F7-8849-F3EF43172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77" y="153775"/>
            <a:ext cx="11918623" cy="6704225"/>
          </a:xfrm>
        </p:spPr>
      </p:pic>
    </p:spTree>
    <p:extLst>
      <p:ext uri="{BB962C8B-B14F-4D97-AF65-F5344CB8AC3E}">
        <p14:creationId xmlns:p14="http://schemas.microsoft.com/office/powerpoint/2010/main" val="62238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F0DADF3-CD47-A673-686C-116BD6147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700" dirty="0" err="1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Análise</a:t>
            </a:r>
            <a:r>
              <a:rPr lang="en-US" sz="3700" dirty="0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r>
              <a:rPr lang="en-US" sz="3700" dirty="0" err="1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Preditiva</a:t>
            </a:r>
            <a:r>
              <a:rPr lang="en-US" sz="3700" dirty="0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: </a:t>
            </a:r>
            <a:br>
              <a:rPr lang="en-US" sz="3700" dirty="0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</a:br>
            <a:r>
              <a:rPr lang="en-US" sz="3700" dirty="0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O </a:t>
            </a:r>
            <a:r>
              <a:rPr lang="en-US" sz="3700" dirty="0" err="1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Futuro</a:t>
            </a:r>
            <a:r>
              <a:rPr lang="en-US" sz="3700" dirty="0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 da </a:t>
            </a:r>
            <a:r>
              <a:rPr lang="en-US" sz="3700" dirty="0" err="1">
                <a:latin typeface="Nunito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Odontologia</a:t>
            </a:r>
            <a:endParaRPr lang="en-US" sz="3700" dirty="0">
              <a:latin typeface="Nunito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9C7F93C4-7B6F-8FE7-1449-4EF3CE8F9F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551" y="2487908"/>
            <a:ext cx="5929646" cy="363249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Previsão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de </a:t>
            </a: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problemas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</a:t>
            </a: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bucais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Planos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de </a:t>
            </a: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prevenção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</a:t>
            </a:r>
            <a:r>
              <a:rPr kumimoji="0" lang="en-US" altLang="pt-BR" sz="2400" b="0" i="0" u="none" strike="noStrike" cap="none" normalizeH="0" baseline="0" dirty="0" err="1">
                <a:ln>
                  <a:noFill/>
                </a:ln>
                <a:effectLst/>
                <a:latin typeface="Nunito" pitchFamily="2" charset="0"/>
              </a:rPr>
              <a:t>personalizados</a:t>
            </a: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 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pt-BR" sz="2400" b="0" i="0" u="none" strike="noStrike" cap="none" normalizeH="0" baseline="0" dirty="0">
                <a:ln>
                  <a:noFill/>
                </a:ln>
                <a:effectLst/>
                <a:latin typeface="Nunito" pitchFamily="2" charset="0"/>
              </a:rPr>
              <a:t>Machine Learning e IA</a:t>
            </a:r>
          </a:p>
          <a:p>
            <a:pPr lvl="1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0" lang="en-US" altLang="pt-BR" sz="2400" b="0" i="0" u="none" strike="noStrike" cap="none" normalizeH="0" baseline="0" dirty="0">
              <a:ln>
                <a:noFill/>
              </a:ln>
              <a:effectLst/>
              <a:latin typeface="Nunito" pitchFamily="2" charset="0"/>
            </a:endParaRPr>
          </a:p>
        </p:txBody>
      </p:sp>
      <p:pic>
        <p:nvPicPr>
          <p:cNvPr id="26" name="Imagem 25" descr="Ícone&#10;&#10;Descrição gerada automaticamente">
            <a:extLst>
              <a:ext uri="{FF2B5EF4-FFF2-40B4-BE49-F238E27FC236}">
                <a16:creationId xmlns:a16="http://schemas.microsoft.com/office/drawing/2014/main" id="{E2515048-DF28-7A97-45ED-E5B4224FF2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870" y="1113145"/>
            <a:ext cx="1394960" cy="1394960"/>
          </a:xfrm>
          <a:prstGeom prst="rect">
            <a:avLst/>
          </a:prstGeom>
        </p:spPr>
      </p:pic>
      <p:pic>
        <p:nvPicPr>
          <p:cNvPr id="22" name="Vídeo 21" title="Globo de código binário">
            <a:hlinkClick r:id="" action="ppaction://media"/>
            <a:extLst>
              <a:ext uri="{FF2B5EF4-FFF2-40B4-BE49-F238E27FC236}">
                <a16:creationId xmlns:a16="http://schemas.microsoft.com/office/drawing/2014/main" id="{07F03A26-75D1-3A58-DD82-2C4791A0F58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46667" y="3631221"/>
            <a:ext cx="4389120" cy="246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0855A89-1990-B2BD-538F-234A09721FBC}"/>
              </a:ext>
            </a:extLst>
          </p:cNvPr>
          <p:cNvSpPr txBox="1"/>
          <p:nvPr/>
        </p:nvSpPr>
        <p:spPr>
          <a:xfrm>
            <a:off x="130629" y="130629"/>
            <a:ext cx="8928530" cy="65812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228600">
              <a:lnSpc>
                <a:spcPct val="9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400" b="1" dirty="0">
                <a:effectLst/>
                <a:latin typeface="Nunito" pitchFamily="2" charset="0"/>
              </a:rPr>
              <a:t>Frameworks/</a:t>
            </a:r>
            <a:r>
              <a:rPr lang="en-US" sz="1400" b="1" dirty="0" err="1">
                <a:effectLst/>
                <a:latin typeface="Nunito" pitchFamily="2" charset="0"/>
              </a:rPr>
              <a:t>bibliotecas</a:t>
            </a:r>
            <a:r>
              <a:rPr lang="en-US" sz="1400" b="1" dirty="0">
                <a:effectLst/>
                <a:latin typeface="Nunito" pitchFamily="2" charset="0"/>
              </a:rPr>
              <a:t> Python:</a:t>
            </a: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Scikit-learn: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>
                <a:effectLst/>
                <a:latin typeface="Nunito" pitchFamily="2" charset="0"/>
              </a:rPr>
              <a:t>Principal </a:t>
            </a:r>
            <a:r>
              <a:rPr lang="en-US" sz="1400" dirty="0" err="1">
                <a:effectLst/>
                <a:latin typeface="Nunito" pitchFamily="2" charset="0"/>
              </a:rPr>
              <a:t>biblioteca</a:t>
            </a:r>
            <a:r>
              <a:rPr lang="en-US" sz="1400" dirty="0">
                <a:effectLst/>
                <a:latin typeface="Nunito" pitchFamily="2" charset="0"/>
              </a:rPr>
              <a:t> para </a:t>
            </a:r>
            <a:r>
              <a:rPr lang="en-US" sz="1400" dirty="0" err="1">
                <a:effectLst/>
                <a:latin typeface="Nunito" pitchFamily="2" charset="0"/>
              </a:rPr>
              <a:t>implementação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modelos</a:t>
            </a:r>
            <a:r>
              <a:rPr lang="en-US" sz="1400" dirty="0">
                <a:effectLst/>
                <a:latin typeface="Nunito" pitchFamily="2" charset="0"/>
              </a:rPr>
              <a:t> de machine learning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Oferece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uma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ampla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gama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algoritmos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classificação</a:t>
            </a:r>
            <a:r>
              <a:rPr lang="en-US" sz="1400" dirty="0">
                <a:effectLst/>
                <a:latin typeface="Nunito" pitchFamily="2" charset="0"/>
              </a:rPr>
              <a:t> e </a:t>
            </a:r>
            <a:r>
              <a:rPr lang="en-US" sz="1400" dirty="0" err="1">
                <a:effectLst/>
                <a:latin typeface="Nunito" pitchFamily="2" charset="0"/>
              </a:rPr>
              <a:t>regressão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lvl="2">
              <a:lnSpc>
                <a:spcPct val="90000"/>
              </a:lnSpc>
              <a:buSzPts val="1000"/>
              <a:tabLst>
                <a:tab pos="1371600" algn="l"/>
              </a:tabLst>
            </a:pPr>
            <a:endParaRPr lang="en-US" sz="1400" dirty="0">
              <a:effectLst/>
              <a:latin typeface="Nunito" pitchFamily="2" charset="0"/>
            </a:endParaRP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- Pandas: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Essencial</a:t>
            </a:r>
            <a:r>
              <a:rPr lang="en-US" sz="1400" dirty="0">
                <a:effectLst/>
                <a:latin typeface="Nunito" pitchFamily="2" charset="0"/>
              </a:rPr>
              <a:t> para </a:t>
            </a:r>
            <a:r>
              <a:rPr lang="en-US" sz="1400" dirty="0" err="1">
                <a:effectLst/>
                <a:latin typeface="Nunito" pitchFamily="2" charset="0"/>
              </a:rPr>
              <a:t>manipulação</a:t>
            </a:r>
            <a:r>
              <a:rPr lang="en-US" sz="1400" dirty="0">
                <a:effectLst/>
                <a:latin typeface="Nunito" pitchFamily="2" charset="0"/>
              </a:rPr>
              <a:t> e </a:t>
            </a:r>
            <a:r>
              <a:rPr lang="en-US" sz="1400" dirty="0" err="1">
                <a:effectLst/>
                <a:latin typeface="Nunito" pitchFamily="2" charset="0"/>
              </a:rPr>
              <a:t>análise</a:t>
            </a:r>
            <a:r>
              <a:rPr lang="en-US" sz="1400" dirty="0">
                <a:effectLst/>
                <a:latin typeface="Nunito" pitchFamily="2" charset="0"/>
              </a:rPr>
              <a:t> de dados </a:t>
            </a:r>
            <a:r>
              <a:rPr lang="en-US" sz="1400" dirty="0" err="1">
                <a:effectLst/>
                <a:latin typeface="Nunito" pitchFamily="2" charset="0"/>
              </a:rPr>
              <a:t>estruturados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Útil</a:t>
            </a:r>
            <a:r>
              <a:rPr lang="en-US" sz="1400" dirty="0">
                <a:effectLst/>
                <a:latin typeface="Nunito" pitchFamily="2" charset="0"/>
              </a:rPr>
              <a:t> para </a:t>
            </a:r>
            <a:r>
              <a:rPr lang="en-US" sz="1400" dirty="0" err="1">
                <a:effectLst/>
                <a:latin typeface="Nunito" pitchFamily="2" charset="0"/>
              </a:rPr>
              <a:t>carregar</a:t>
            </a:r>
            <a:r>
              <a:rPr lang="en-US" sz="1400" dirty="0">
                <a:effectLst/>
                <a:latin typeface="Nunito" pitchFamily="2" charset="0"/>
              </a:rPr>
              <a:t>, </a:t>
            </a:r>
            <a:r>
              <a:rPr lang="en-US" sz="1400" dirty="0" err="1">
                <a:effectLst/>
                <a:latin typeface="Nunito" pitchFamily="2" charset="0"/>
              </a:rPr>
              <a:t>limpar</a:t>
            </a:r>
            <a:r>
              <a:rPr lang="en-US" sz="1400" dirty="0">
                <a:effectLst/>
                <a:latin typeface="Nunito" pitchFamily="2" charset="0"/>
              </a:rPr>
              <a:t> e </a:t>
            </a:r>
            <a:r>
              <a:rPr lang="en-US" sz="1400" dirty="0" err="1">
                <a:effectLst/>
                <a:latin typeface="Nunito" pitchFamily="2" charset="0"/>
              </a:rPr>
              <a:t>preparar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os</a:t>
            </a:r>
            <a:r>
              <a:rPr lang="en-US" sz="1400" dirty="0">
                <a:effectLst/>
                <a:latin typeface="Nunito" pitchFamily="2" charset="0"/>
              </a:rPr>
              <a:t> dados dos </a:t>
            </a:r>
            <a:r>
              <a:rPr lang="en-US" sz="1400" dirty="0" err="1">
                <a:effectLst/>
                <a:latin typeface="Nunito" pitchFamily="2" charset="0"/>
              </a:rPr>
              <a:t>pacientes</a:t>
            </a:r>
            <a:r>
              <a:rPr lang="en-US" sz="1400" dirty="0">
                <a:effectLst/>
                <a:latin typeface="Nunito" pitchFamily="2" charset="0"/>
              </a:rPr>
              <a:t> para </a:t>
            </a:r>
            <a:r>
              <a:rPr lang="en-US" sz="1400" dirty="0" err="1">
                <a:effectLst/>
                <a:latin typeface="Nunito" pitchFamily="2" charset="0"/>
              </a:rPr>
              <a:t>alimentar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os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modelos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preditivos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lvl="2">
              <a:lnSpc>
                <a:spcPct val="90000"/>
              </a:lnSpc>
              <a:buSzPts val="1000"/>
              <a:tabLst>
                <a:tab pos="1371600" algn="l"/>
              </a:tabLst>
            </a:pPr>
            <a:endParaRPr lang="en-US" sz="1400" dirty="0">
              <a:effectLst/>
              <a:latin typeface="Nunito" pitchFamily="2" charset="0"/>
            </a:endParaRP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- NumPy: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>
                <a:effectLst/>
                <a:latin typeface="Nunito" pitchFamily="2" charset="0"/>
              </a:rPr>
              <a:t>Fundamental para </a:t>
            </a:r>
            <a:r>
              <a:rPr lang="en-US" sz="1400" dirty="0" err="1">
                <a:effectLst/>
                <a:latin typeface="Nunito" pitchFamily="2" charset="0"/>
              </a:rPr>
              <a:t>operações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matemáticas</a:t>
            </a:r>
            <a:r>
              <a:rPr lang="en-US" sz="1400" dirty="0">
                <a:effectLst/>
                <a:latin typeface="Nunito" pitchFamily="2" charset="0"/>
              </a:rPr>
              <a:t> de alto </a:t>
            </a:r>
            <a:r>
              <a:rPr lang="en-US" sz="1400" dirty="0" err="1">
                <a:effectLst/>
                <a:latin typeface="Nunito" pitchFamily="2" charset="0"/>
              </a:rPr>
              <a:t>desempenho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nos</a:t>
            </a:r>
            <a:r>
              <a:rPr lang="en-US" sz="1400" dirty="0">
                <a:effectLst/>
                <a:latin typeface="Nunito" pitchFamily="2" charset="0"/>
              </a:rPr>
              <a:t> dados.</a:t>
            </a:r>
          </a:p>
          <a:p>
            <a:pPr lvl="2">
              <a:lnSpc>
                <a:spcPct val="90000"/>
              </a:lnSpc>
              <a:buSzPts val="1000"/>
              <a:tabLst>
                <a:tab pos="1371600" algn="l"/>
              </a:tabLst>
            </a:pPr>
            <a:endParaRPr lang="en-US" sz="1400" dirty="0">
              <a:effectLst/>
              <a:latin typeface="Nunito" pitchFamily="2" charset="0"/>
            </a:endParaRP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- Matplotlib </a:t>
            </a:r>
            <a:r>
              <a:rPr lang="en-US" sz="1400" b="1" dirty="0" err="1">
                <a:effectLst/>
                <a:latin typeface="Nunito" pitchFamily="2" charset="0"/>
              </a:rPr>
              <a:t>ou</a:t>
            </a:r>
            <a:r>
              <a:rPr lang="en-US" sz="1400" b="1" dirty="0">
                <a:effectLst/>
                <a:latin typeface="Nunito" pitchFamily="2" charset="0"/>
              </a:rPr>
              <a:t> Seaborn: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>
                <a:effectLst/>
                <a:latin typeface="Nunito" pitchFamily="2" charset="0"/>
              </a:rPr>
              <a:t>Para </a:t>
            </a:r>
            <a:r>
              <a:rPr lang="en-US" sz="1400" dirty="0" err="1">
                <a:effectLst/>
                <a:latin typeface="Nunito" pitchFamily="2" charset="0"/>
              </a:rPr>
              <a:t>visualização</a:t>
            </a:r>
            <a:r>
              <a:rPr lang="en-US" sz="1400" dirty="0">
                <a:effectLst/>
                <a:latin typeface="Nunito" pitchFamily="2" charset="0"/>
              </a:rPr>
              <a:t> de dados e </a:t>
            </a:r>
            <a:r>
              <a:rPr lang="en-US" sz="1400" dirty="0" err="1">
                <a:effectLst/>
                <a:latin typeface="Nunito" pitchFamily="2" charset="0"/>
              </a:rPr>
              <a:t>resultados</a:t>
            </a:r>
            <a:r>
              <a:rPr lang="en-US" sz="1400" dirty="0">
                <a:effectLst/>
                <a:latin typeface="Nunito" pitchFamily="2" charset="0"/>
              </a:rPr>
              <a:t> dos </a:t>
            </a:r>
            <a:r>
              <a:rPr lang="en-US" sz="1400" dirty="0" err="1">
                <a:effectLst/>
                <a:latin typeface="Nunito" pitchFamily="2" charset="0"/>
              </a:rPr>
              <a:t>modelos</a:t>
            </a:r>
            <a:r>
              <a:rPr lang="en-US" sz="1400" dirty="0">
                <a:latin typeface="Nunito" pitchFamily="2" charset="0"/>
              </a:rPr>
              <a:t>,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criar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gráficos</a:t>
            </a:r>
            <a:r>
              <a:rPr lang="en-US" sz="1400" dirty="0">
                <a:effectLst/>
                <a:latin typeface="Nunito" pitchFamily="2" charset="0"/>
              </a:rPr>
              <a:t> que </a:t>
            </a:r>
            <a:r>
              <a:rPr lang="en-US" sz="1400" dirty="0" err="1">
                <a:effectLst/>
                <a:latin typeface="Nunito" pitchFamily="2" charset="0"/>
              </a:rPr>
              <a:t>ilustrem</a:t>
            </a:r>
            <a:r>
              <a:rPr lang="en-US" sz="1400" dirty="0">
                <a:effectLst/>
                <a:latin typeface="Nunito" pitchFamily="2" charset="0"/>
              </a:rPr>
              <a:t> as </a:t>
            </a:r>
            <a:r>
              <a:rPr lang="en-US" sz="1400" dirty="0" err="1">
                <a:effectLst/>
                <a:latin typeface="Nunito" pitchFamily="2" charset="0"/>
              </a:rPr>
              <a:t>previsões</a:t>
            </a:r>
            <a:r>
              <a:rPr lang="en-US" sz="1400" dirty="0">
                <a:effectLst/>
                <a:latin typeface="Nunito" pitchFamily="2" charset="0"/>
              </a:rPr>
              <a:t> e a </a:t>
            </a:r>
            <a:r>
              <a:rPr lang="en-US" sz="1400" dirty="0" err="1">
                <a:effectLst/>
                <a:latin typeface="Nunito" pitchFamily="2" charset="0"/>
              </a:rPr>
              <a:t>importância</a:t>
            </a:r>
            <a:r>
              <a:rPr lang="en-US" sz="1400" dirty="0">
                <a:effectLst/>
                <a:latin typeface="Nunito" pitchFamily="2" charset="0"/>
              </a:rPr>
              <a:t> das features.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endParaRPr lang="en-US" sz="1400" dirty="0">
              <a:effectLst/>
              <a:latin typeface="Nunito" pitchFamily="2" charset="0"/>
            </a:endParaRP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-</a:t>
            </a:r>
            <a:r>
              <a:rPr lang="en-US" sz="1400" b="1" dirty="0" err="1">
                <a:effectLst/>
                <a:latin typeface="Nunito" pitchFamily="2" charset="0"/>
              </a:rPr>
              <a:t>Conceitos</a:t>
            </a:r>
            <a:r>
              <a:rPr lang="en-US" sz="1400" b="1" dirty="0">
                <a:effectLst/>
                <a:latin typeface="Nunito" pitchFamily="2" charset="0"/>
              </a:rPr>
              <a:t>/</a:t>
            </a:r>
            <a:r>
              <a:rPr lang="en-US" sz="1400" b="1" dirty="0" err="1">
                <a:effectLst/>
                <a:latin typeface="Nunito" pitchFamily="2" charset="0"/>
              </a:rPr>
              <a:t>técnicas</a:t>
            </a:r>
            <a:r>
              <a:rPr lang="en-US" sz="1400" b="1" dirty="0">
                <a:effectLst/>
                <a:latin typeface="Nunito" pitchFamily="2" charset="0"/>
              </a:rPr>
              <a:t> de Machine Learning/IA: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Modelos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interpretáveis</a:t>
            </a:r>
            <a:r>
              <a:rPr lang="en-US" sz="1400" dirty="0">
                <a:effectLst/>
                <a:latin typeface="Nunito" pitchFamily="2" charset="0"/>
              </a:rPr>
              <a:t> que </a:t>
            </a:r>
            <a:r>
              <a:rPr lang="en-US" sz="1400" dirty="0" err="1">
                <a:effectLst/>
                <a:latin typeface="Nunito" pitchFamily="2" charset="0"/>
              </a:rPr>
              <a:t>podem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capturar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relações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não-lineares</a:t>
            </a:r>
            <a:r>
              <a:rPr lang="en-US" sz="1400" dirty="0">
                <a:effectLst/>
                <a:latin typeface="Nunito" pitchFamily="2" charset="0"/>
              </a:rPr>
              <a:t> entre </a:t>
            </a:r>
            <a:r>
              <a:rPr lang="en-US" sz="1400" dirty="0" err="1">
                <a:effectLst/>
                <a:latin typeface="Nunito" pitchFamily="2" charset="0"/>
              </a:rPr>
              <a:t>hábitos</a:t>
            </a:r>
            <a:r>
              <a:rPr lang="en-US" sz="1400" dirty="0">
                <a:effectLst/>
                <a:latin typeface="Nunito" pitchFamily="2" charset="0"/>
              </a:rPr>
              <a:t> e </a:t>
            </a:r>
            <a:r>
              <a:rPr lang="en-US" sz="1400" dirty="0" err="1">
                <a:effectLst/>
                <a:latin typeface="Nunito" pitchFamily="2" charset="0"/>
              </a:rPr>
              <a:t>problemas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bucais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Árvores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Decisão</a:t>
            </a:r>
            <a:r>
              <a:rPr lang="en-US" sz="1400" dirty="0">
                <a:effectLst/>
                <a:latin typeface="Nunito" pitchFamily="2" charset="0"/>
              </a:rPr>
              <a:t> e Random Forests:</a:t>
            </a:r>
          </a:p>
          <a:p>
            <a:pPr marL="1143000">
              <a:lnSpc>
                <a:spcPct val="90000"/>
              </a:lnSpc>
            </a:pPr>
            <a:r>
              <a:rPr lang="en-US" sz="1400" b="1" dirty="0">
                <a:effectLst/>
                <a:latin typeface="Nunito" pitchFamily="2" charset="0"/>
              </a:rPr>
              <a:t> </a:t>
            </a: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- </a:t>
            </a:r>
            <a:r>
              <a:rPr lang="en-US" sz="1400" b="1" dirty="0" err="1">
                <a:effectLst/>
                <a:latin typeface="Nunito" pitchFamily="2" charset="0"/>
              </a:rPr>
              <a:t>Regressão</a:t>
            </a:r>
            <a:r>
              <a:rPr lang="en-US" sz="1400" b="1" dirty="0">
                <a:effectLst/>
                <a:latin typeface="Nunito" pitchFamily="2" charset="0"/>
              </a:rPr>
              <a:t> </a:t>
            </a:r>
            <a:r>
              <a:rPr lang="en-US" sz="1400" b="1" dirty="0" err="1">
                <a:effectLst/>
                <a:latin typeface="Nunito" pitchFamily="2" charset="0"/>
              </a:rPr>
              <a:t>Logística</a:t>
            </a:r>
            <a:r>
              <a:rPr lang="en-US" sz="1400" b="1" dirty="0">
                <a:effectLst/>
                <a:latin typeface="Nunito" pitchFamily="2" charset="0"/>
              </a:rPr>
              <a:t>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 err="1">
                <a:effectLst/>
                <a:latin typeface="Nunito" pitchFamily="2" charset="0"/>
              </a:rPr>
              <a:t>Útil</a:t>
            </a:r>
            <a:r>
              <a:rPr lang="en-US" sz="1400" dirty="0">
                <a:effectLst/>
                <a:latin typeface="Nunito" pitchFamily="2" charset="0"/>
              </a:rPr>
              <a:t> para </a:t>
            </a:r>
            <a:r>
              <a:rPr lang="en-US" sz="1400" dirty="0" err="1">
                <a:effectLst/>
                <a:latin typeface="Nunito" pitchFamily="2" charset="0"/>
              </a:rPr>
              <a:t>modelar</a:t>
            </a:r>
            <a:r>
              <a:rPr lang="en-US" sz="1400" dirty="0">
                <a:effectLst/>
                <a:latin typeface="Nunito" pitchFamily="2" charset="0"/>
              </a:rPr>
              <a:t> a </a:t>
            </a:r>
            <a:r>
              <a:rPr lang="en-US" sz="1400" dirty="0" err="1">
                <a:effectLst/>
                <a:latin typeface="Nunito" pitchFamily="2" charset="0"/>
              </a:rPr>
              <a:t>probabilidade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ocorrência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problemas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bucais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específicos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marL="1143000" lvl="2" indent="-228600">
              <a:lnSpc>
                <a:spcPct val="90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>
                <a:effectLst/>
                <a:latin typeface="Nunito" pitchFamily="2" charset="0"/>
              </a:rPr>
              <a:t>Pode </a:t>
            </a:r>
            <a:r>
              <a:rPr lang="en-US" sz="1400" dirty="0" err="1">
                <a:effectLst/>
                <a:latin typeface="Nunito" pitchFamily="2" charset="0"/>
              </a:rPr>
              <a:t>fornecer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coeficientes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interpretáveis</a:t>
            </a:r>
            <a:r>
              <a:rPr lang="en-US" sz="1400" dirty="0">
                <a:effectLst/>
                <a:latin typeface="Nunito" pitchFamily="2" charset="0"/>
              </a:rPr>
              <a:t>, </a:t>
            </a:r>
            <a:r>
              <a:rPr lang="en-US" sz="1400" dirty="0" err="1">
                <a:effectLst/>
                <a:latin typeface="Nunito" pitchFamily="2" charset="0"/>
              </a:rPr>
              <a:t>indicando</a:t>
            </a:r>
            <a:r>
              <a:rPr lang="en-US" sz="1400" dirty="0">
                <a:effectLst/>
                <a:latin typeface="Nunito" pitchFamily="2" charset="0"/>
              </a:rPr>
              <a:t> a </a:t>
            </a:r>
            <a:r>
              <a:rPr lang="en-US" sz="1400" dirty="0" err="1">
                <a:effectLst/>
                <a:latin typeface="Nunito" pitchFamily="2" charset="0"/>
              </a:rPr>
              <a:t>importância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relativa</a:t>
            </a:r>
            <a:r>
              <a:rPr lang="en-US" sz="1400" dirty="0">
                <a:effectLst/>
                <a:latin typeface="Nunito" pitchFamily="2" charset="0"/>
              </a:rPr>
              <a:t> de </a:t>
            </a:r>
            <a:r>
              <a:rPr lang="en-US" sz="1400" dirty="0" err="1">
                <a:effectLst/>
                <a:latin typeface="Nunito" pitchFamily="2" charset="0"/>
              </a:rPr>
              <a:t>diferentes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hábitos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marL="742950" lvl="1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Nunito" pitchFamily="2" charset="0"/>
              </a:rPr>
              <a:t>- </a:t>
            </a:r>
            <a:r>
              <a:rPr lang="en-US" sz="1400" b="1" dirty="0" err="1">
                <a:effectLst/>
                <a:latin typeface="Nunito" pitchFamily="2" charset="0"/>
              </a:rPr>
              <a:t>Joblib</a:t>
            </a:r>
            <a:r>
              <a:rPr lang="en-US" sz="1400" b="1" dirty="0">
                <a:effectLst/>
                <a:latin typeface="Nunito" pitchFamily="2" charset="0"/>
              </a:rPr>
              <a:t>:</a:t>
            </a:r>
          </a:p>
          <a:p>
            <a:pPr marL="1143000" lvl="2" indent="-228600">
              <a:lnSpc>
                <a:spcPct val="90000"/>
              </a:lnSpc>
              <a:buSzPts val="1000"/>
              <a:buFont typeface="Arial" panose="020B0604020202020204" pitchFamily="34" charset="0"/>
              <a:buChar char="•"/>
              <a:tabLst>
                <a:tab pos="1371600" algn="l"/>
              </a:tabLst>
            </a:pPr>
            <a:r>
              <a:rPr lang="en-US" sz="1400" dirty="0">
                <a:effectLst/>
                <a:latin typeface="Nunito" pitchFamily="2" charset="0"/>
              </a:rPr>
              <a:t>Para </a:t>
            </a:r>
            <a:r>
              <a:rPr lang="en-US" sz="1400" dirty="0" err="1">
                <a:effectLst/>
                <a:latin typeface="Nunito" pitchFamily="2" charset="0"/>
              </a:rPr>
              <a:t>salvar</a:t>
            </a:r>
            <a:r>
              <a:rPr lang="en-US" sz="1400" dirty="0">
                <a:effectLst/>
                <a:latin typeface="Nunito" pitchFamily="2" charset="0"/>
              </a:rPr>
              <a:t> o </a:t>
            </a:r>
            <a:r>
              <a:rPr lang="en-US" sz="1400" dirty="0" err="1">
                <a:effectLst/>
                <a:latin typeface="Nunito" pitchFamily="2" charset="0"/>
              </a:rPr>
              <a:t>modelo</a:t>
            </a:r>
            <a:r>
              <a:rPr lang="en-US" sz="1400" dirty="0">
                <a:effectLst/>
                <a:latin typeface="Nunito" pitchFamily="2" charset="0"/>
              </a:rPr>
              <a:t> </a:t>
            </a:r>
            <a:r>
              <a:rPr lang="en-US" sz="1400" dirty="0" err="1">
                <a:effectLst/>
                <a:latin typeface="Nunito" pitchFamily="2" charset="0"/>
              </a:rPr>
              <a:t>em</a:t>
            </a:r>
            <a:r>
              <a:rPr lang="en-US" sz="1400" dirty="0">
                <a:effectLst/>
                <a:latin typeface="Nunito" pitchFamily="2" charset="0"/>
              </a:rPr>
              <a:t> .</a:t>
            </a:r>
            <a:r>
              <a:rPr lang="en-US" sz="1400" dirty="0" err="1">
                <a:effectLst/>
                <a:latin typeface="Nunito" pitchFamily="2" charset="0"/>
              </a:rPr>
              <a:t>pkl</a:t>
            </a:r>
            <a:r>
              <a:rPr lang="en-US" sz="1400" dirty="0">
                <a:effectLst/>
                <a:latin typeface="Nunito" pitchFamily="2" charset="0"/>
              </a:rPr>
              <a:t> e </a:t>
            </a:r>
            <a:r>
              <a:rPr lang="en-US" sz="1400" dirty="0" err="1">
                <a:effectLst/>
                <a:latin typeface="Nunito" pitchFamily="2" charset="0"/>
              </a:rPr>
              <a:t>usa</a:t>
            </a:r>
            <a:r>
              <a:rPr lang="en-US" sz="1400" dirty="0">
                <a:effectLst/>
                <a:latin typeface="Nunito" pitchFamily="2" charset="0"/>
              </a:rPr>
              <a:t>-lo </a:t>
            </a:r>
            <a:r>
              <a:rPr lang="en-US" sz="1400" dirty="0" err="1">
                <a:effectLst/>
                <a:latin typeface="Nunito" pitchFamily="2" charset="0"/>
              </a:rPr>
              <a:t>na</a:t>
            </a:r>
            <a:r>
              <a:rPr lang="en-US" sz="1400" dirty="0">
                <a:effectLst/>
                <a:latin typeface="Nunito" pitchFamily="2" charset="0"/>
              </a:rPr>
              <a:t> interface de </a:t>
            </a:r>
            <a:r>
              <a:rPr lang="en-US" sz="1400" dirty="0" err="1">
                <a:effectLst/>
                <a:latin typeface="Nunito" pitchFamily="2" charset="0"/>
              </a:rPr>
              <a:t>uso</a:t>
            </a:r>
            <a:r>
              <a:rPr lang="en-US" sz="1400" dirty="0">
                <a:effectLst/>
                <a:latin typeface="Nunito" pitchFamily="2" charset="0"/>
              </a:rPr>
              <a:t> do </a:t>
            </a:r>
            <a:r>
              <a:rPr lang="en-US" sz="1400" dirty="0" err="1">
                <a:effectLst/>
                <a:latin typeface="Nunito" pitchFamily="2" charset="0"/>
              </a:rPr>
              <a:t>usuario</a:t>
            </a:r>
            <a:r>
              <a:rPr lang="en-US" sz="1400" dirty="0">
                <a:effectLst/>
                <a:latin typeface="Nunito" pitchFamily="2" charset="0"/>
              </a:rPr>
              <a:t>.</a:t>
            </a:r>
          </a:p>
          <a:p>
            <a:pPr lvl="2">
              <a:lnSpc>
                <a:spcPct val="90000"/>
              </a:lnSpc>
              <a:spcAft>
                <a:spcPts val="800"/>
              </a:spcAft>
              <a:buSzPts val="1000"/>
              <a:tabLst>
                <a:tab pos="1371600" algn="l"/>
              </a:tabLst>
            </a:pPr>
            <a:endParaRPr lang="en-US" sz="1400" dirty="0">
              <a:effectLst/>
              <a:latin typeface="Nunito" pitchFamily="2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1A391FCC-2437-92C3-392D-1841D886B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935" y="4011848"/>
            <a:ext cx="3360693" cy="224326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A65989E-BBD5-44D7-AA86-7AFD5D46B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66000">
                <a:srgbClr val="000000"/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1A2881-D8D7-4A7D-ACA3-E9F849F8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6400800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áfico 10" descr="Internet estrutura de tópicos">
            <a:extLst>
              <a:ext uri="{FF2B5EF4-FFF2-40B4-BE49-F238E27FC236}">
                <a16:creationId xmlns:a16="http://schemas.microsoft.com/office/drawing/2014/main" id="{B3A31D19-B063-0C9C-318A-FC9DC4C68B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19118" y="602889"/>
            <a:ext cx="1838325" cy="183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98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194</Words>
  <Application>Microsoft Office PowerPoint</Application>
  <PresentationFormat>Widescreen</PresentationFormat>
  <Paragraphs>28</Paragraphs>
  <Slides>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Nunito</vt:lpstr>
      <vt:lpstr>Arial</vt:lpstr>
      <vt:lpstr>Aptos Display</vt:lpstr>
      <vt:lpstr>Aptos</vt:lpstr>
      <vt:lpstr>Tema do Office</vt:lpstr>
      <vt:lpstr>Apresentação do PowerPoint</vt:lpstr>
      <vt:lpstr>Apresentação do PowerPoint</vt:lpstr>
      <vt:lpstr>Apresentação do PowerPoint</vt:lpstr>
      <vt:lpstr>Análise Preditiva:  O Futuro da Odontologia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Felipe Amador</dc:creator>
  <cp:lastModifiedBy>Felipe Amador</cp:lastModifiedBy>
  <cp:revision>8</cp:revision>
  <dcterms:created xsi:type="dcterms:W3CDTF">2024-10-06T16:38:24Z</dcterms:created>
  <dcterms:modified xsi:type="dcterms:W3CDTF">2025-03-18T00:10:34Z</dcterms:modified>
</cp:coreProperties>
</file>

<file path=docProps/thumbnail.jpeg>
</file>